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7" r:id="rId8"/>
    <p:sldId id="261" r:id="rId9"/>
    <p:sldId id="263" r:id="rId10"/>
    <p:sldId id="264" r:id="rId11"/>
    <p:sldId id="270" r:id="rId12"/>
    <p:sldId id="271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Destaqu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édio 2 - Destaqu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38B1855-1B75-4FBE-930C-398BA8C253C6}" styleName="Estilo com Tema 2 - Destaqu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Estilo Médio 2 - Destaqu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Estilo Claro 2 - Destaqu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Estilo Claro 3 - Destaqu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Estilo Médio 1 - Destaqu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1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E5A52-1B73-400A-9F98-CC0F2BBEC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1"/>
            <a:ext cx="8825658" cy="1580626"/>
          </a:xfrm>
        </p:spPr>
        <p:txBody>
          <a:bodyPr/>
          <a:lstStyle/>
          <a:p>
            <a:r>
              <a:rPr lang="pt-PT" dirty="0"/>
              <a:t>LZMA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29D458-98CF-497C-A5B3-395192C42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212359"/>
          </a:xfrm>
        </p:spPr>
        <p:txBody>
          <a:bodyPr>
            <a:normAutofit lnSpcReduction="10000"/>
          </a:bodyPr>
          <a:lstStyle/>
          <a:p>
            <a:r>
              <a:rPr lang="pt-PT" dirty="0"/>
              <a:t>Trabalho Realizado por: </a:t>
            </a:r>
            <a:r>
              <a:rPr lang="pt-PT"/>
              <a:t>Guilherme Rocha (37092</a:t>
            </a:r>
            <a:r>
              <a:rPr lang="pt-PT" dirty="0"/>
              <a:t>)</a:t>
            </a:r>
          </a:p>
          <a:p>
            <a:r>
              <a:rPr lang="pt-PT" dirty="0"/>
              <a:t>							    João Fortunato (36862) </a:t>
            </a:r>
          </a:p>
          <a:p>
            <a:r>
              <a:rPr lang="pt-PT" dirty="0"/>
              <a:t>							    Toni Lopes (36644)</a:t>
            </a:r>
          </a:p>
        </p:txBody>
      </p:sp>
    </p:spTree>
    <p:extLst>
      <p:ext uri="{BB962C8B-B14F-4D97-AF65-F5344CB8AC3E}">
        <p14:creationId xmlns:p14="http://schemas.microsoft.com/office/powerpoint/2010/main" val="1273707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Descodificação LZ77– Exemplo de Aplicação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477" y="2052638"/>
            <a:ext cx="3375333" cy="4195762"/>
          </a:xfrm>
        </p:spPr>
      </p:pic>
    </p:spTree>
    <p:extLst>
      <p:ext uri="{BB962C8B-B14F-4D97-AF65-F5344CB8AC3E}">
        <p14:creationId xmlns:p14="http://schemas.microsoft.com/office/powerpoint/2010/main" val="3838776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6EC378-85AB-41FC-822A-62546254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de Resultados: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Código realizado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961E524-E061-4EE5-A141-70F68088A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019" y="2443528"/>
            <a:ext cx="3267075" cy="29908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14741BF-9FC0-430A-99AB-344BDB2FE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67441"/>
            <a:ext cx="39528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4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C35B9-5AF7-4DFA-8FC1-B393BAA21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de resultados:</a:t>
            </a:r>
            <a:br>
              <a:rPr lang="pt-PT" dirty="0"/>
            </a:br>
            <a:r>
              <a:rPr lang="pt-PT" dirty="0"/>
              <a:t>	</a:t>
            </a:r>
            <a:r>
              <a:rPr lang="pt-PT" sz="3600" dirty="0"/>
              <a:t>Corpus </a:t>
            </a:r>
            <a:r>
              <a:rPr lang="pt-PT" sz="3600" dirty="0" err="1"/>
              <a:t>Silesia</a:t>
            </a:r>
            <a:endParaRPr lang="pt-PT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D77EC5F3-9E71-4939-9C5A-53F03DDCC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406849"/>
              </p:ext>
            </p:extLst>
          </p:nvPr>
        </p:nvGraphicFramePr>
        <p:xfrm>
          <a:off x="574393" y="2203484"/>
          <a:ext cx="5562600" cy="234696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331314266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4178880313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955855805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54893325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423954239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79278508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 dirty="0">
                          <a:effectLst/>
                        </a:rPr>
                        <a:t>\</a:t>
                      </a:r>
                      <a:endParaRPr lang="pt-P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 dirty="0" err="1">
                          <a:effectLst/>
                        </a:rPr>
                        <a:t>Size</a:t>
                      </a:r>
                      <a:r>
                        <a:rPr lang="pt-PT" sz="1000" u="none" strike="noStrike" dirty="0">
                          <a:effectLst/>
                        </a:rPr>
                        <a:t> (Mb)</a:t>
                      </a:r>
                      <a:endParaRPr lang="pt-P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Size compressed (Mb)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Time (s)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Bit rate (Mb/s)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Ratio (bps)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45114286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dickens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9.72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2.72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 dirty="0">
                          <a:effectLst/>
                        </a:rPr>
                        <a:t>11.53</a:t>
                      </a:r>
                      <a:endParaRPr lang="pt-P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0.84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3.0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4123145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mozilla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48.85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13.06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 dirty="0">
                          <a:effectLst/>
                        </a:rPr>
                        <a:t>30.03</a:t>
                      </a:r>
                      <a:endParaRPr lang="pt-P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1.63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3.0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8350510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mr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9.51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2.63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6.46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1.47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3.0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8498926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nci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 dirty="0">
                          <a:effectLst/>
                        </a:rPr>
                        <a:t>32.8</a:t>
                      </a:r>
                      <a:endParaRPr lang="pt-P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1.97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9.93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3.3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16.0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4796126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ola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 dirty="0">
                          <a:effectLst/>
                        </a:rPr>
                        <a:t>2.7</a:t>
                      </a:r>
                      <a:endParaRPr lang="pt-P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2.74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0.83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3.24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0.0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6920873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ooffice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5.87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2.32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3.83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1.53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2.0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0562624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osdb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9.62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2.74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6.50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1.48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3.0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3121096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reymont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6.32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1.28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5.88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1.07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4.0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214517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samba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20.61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3.74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9.34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2.21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5.0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7907193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sao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6.92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4.21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4.31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 dirty="0">
                          <a:effectLst/>
                        </a:rPr>
                        <a:t>1.6</a:t>
                      </a:r>
                      <a:endParaRPr lang="pt-P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1.0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2596551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webster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39.54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8.7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30.76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1.29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4.0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12112156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x-ray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8.08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4.28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4.55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1.77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1.0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962559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xml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5.1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 dirty="0">
                          <a:effectLst/>
                        </a:rPr>
                        <a:t>0.46</a:t>
                      </a:r>
                      <a:endParaRPr lang="pt-P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1.52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3.35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 dirty="0">
                          <a:effectLst/>
                        </a:rPr>
                        <a:t>11.0</a:t>
                      </a:r>
                      <a:endParaRPr lang="pt-P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4718015"/>
                  </a:ext>
                </a:extLst>
              </a:tr>
            </a:tbl>
          </a:graphicData>
        </a:graphic>
      </p:graphicFrame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E414EDBA-B498-40E5-A549-B38525632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922578"/>
              </p:ext>
            </p:extLst>
          </p:nvPr>
        </p:nvGraphicFramePr>
        <p:xfrm>
          <a:off x="1721229" y="4769438"/>
          <a:ext cx="5994400" cy="33528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2054926575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4105118184"/>
                    </a:ext>
                  </a:extLst>
                </a:gridCol>
                <a:gridCol w="1968500">
                  <a:extLst>
                    <a:ext uri="{9D8B030D-6E8A-4147-A177-3AD203B41FA5}">
                      <a16:colId xmlns:a16="http://schemas.microsoft.com/office/drawing/2014/main" val="3349784006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1382292724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\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Compression bit rate (Mb/s)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Decompression bit rate (Mb/s)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Compression ratio (bps)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7945934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Overall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 dirty="0">
                          <a:effectLst/>
                        </a:rPr>
                        <a:t>1.91</a:t>
                      </a:r>
                      <a:endParaRPr lang="pt-P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36.02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 dirty="0">
                          <a:effectLst/>
                        </a:rPr>
                        <a:t>4.31</a:t>
                      </a:r>
                      <a:endParaRPr lang="pt-P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4315008"/>
                  </a:ext>
                </a:extLst>
              </a:tr>
            </a:tbl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3FB590E7-B6BB-4F91-9457-5DFAAD6E11D5}"/>
              </a:ext>
            </a:extLst>
          </p:cNvPr>
          <p:cNvSpPr txBox="1"/>
          <p:nvPr/>
        </p:nvSpPr>
        <p:spPr>
          <a:xfrm>
            <a:off x="574393" y="1853248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Compression</a:t>
            </a:r>
            <a:r>
              <a:rPr lang="pt-PT" dirty="0"/>
              <a:t>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121F63A-94C1-4A7D-8C1D-7796E29D5DE8}"/>
              </a:ext>
            </a:extLst>
          </p:cNvPr>
          <p:cNvSpPr txBox="1"/>
          <p:nvPr/>
        </p:nvSpPr>
        <p:spPr>
          <a:xfrm>
            <a:off x="6724813" y="1831706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Decompression</a:t>
            </a:r>
            <a:r>
              <a:rPr lang="pt-PT" dirty="0"/>
              <a:t>: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733AA74-F28A-4BAB-88CE-D032E56A41A5}"/>
              </a:ext>
            </a:extLst>
          </p:cNvPr>
          <p:cNvSpPr txBox="1"/>
          <p:nvPr/>
        </p:nvSpPr>
        <p:spPr>
          <a:xfrm>
            <a:off x="574393" y="4716014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Overall</a:t>
            </a:r>
            <a:r>
              <a:rPr lang="pt-PT" dirty="0"/>
              <a:t>: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171F5AA-900E-4C37-A6BD-A68F7932B3A9}"/>
              </a:ext>
            </a:extLst>
          </p:cNvPr>
          <p:cNvSpPr txBox="1"/>
          <p:nvPr/>
        </p:nvSpPr>
        <p:spPr>
          <a:xfrm>
            <a:off x="574393" y="5250916"/>
            <a:ext cx="113665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Conclusões:</a:t>
            </a:r>
            <a:endParaRPr lang="pt-P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500" dirty="0"/>
              <a:t>Algoritmo não foi designado para ficheiros demasiado pequenos, p.e., o ficheiro ‘ola’.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500" dirty="0"/>
              <a:t>A velocidade é parecida com o esperado, considerando que o CPU usado tem 2.8 GHz. Bom rácio de compressão.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500" dirty="0"/>
              <a:t>Rápida descompressão.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500" dirty="0"/>
              <a:t>Sem perdas.</a:t>
            </a:r>
          </a:p>
        </p:txBody>
      </p:sp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5D278FD7-31AC-4B54-848B-9421D7C6C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555835"/>
              </p:ext>
            </p:extLst>
          </p:nvPr>
        </p:nvGraphicFramePr>
        <p:xfrm>
          <a:off x="6724813" y="2201038"/>
          <a:ext cx="4610100" cy="234696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3069793219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3438160968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750723183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28079834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369343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 dirty="0">
                          <a:effectLst/>
                        </a:rPr>
                        <a:t>\</a:t>
                      </a:r>
                      <a:endParaRPr lang="pt-P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Size (Mb)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Size decompressed (Mb)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Time (s)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Bit rate (Mb/s)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5045063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dickens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9.72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9.72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0.33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29.37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0847122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mozilla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48.85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48.85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1.73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28.22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0910266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mr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9.51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9.51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0.34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27.64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7085096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nci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32.8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32.8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0.34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96.47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1004447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ola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2.7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2.7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0.31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8.68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173958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ooffice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5.87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5.87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0.32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18.05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3005057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osdb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9.62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9.62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0.33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28.88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9159561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reymont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6.32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6.32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0.15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42.13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9405821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samba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20.61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20.61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0.48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42.49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86476027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sao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6.92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6.92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0.54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12.62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8326325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webster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39.54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39.54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1.02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38.72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9920757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x-ray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8.08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8.08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0.57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14.08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2877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xml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5.1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5.1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>
                          <a:effectLst/>
                        </a:rPr>
                        <a:t>0.063</a:t>
                      </a:r>
                      <a:endParaRPr lang="pt-PT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u="none" strike="noStrike" dirty="0">
                          <a:effectLst/>
                        </a:rPr>
                        <a:t>80.92</a:t>
                      </a:r>
                      <a:endParaRPr lang="pt-P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60186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6403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A3884-B798-4199-AF8F-F2A4742D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5625DCD-4663-45E1-9638-273DB6899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296" y="2695068"/>
            <a:ext cx="2932357" cy="15167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sz="4000" dirty="0"/>
              <a:t>FIM!</a:t>
            </a:r>
          </a:p>
        </p:txBody>
      </p:sp>
    </p:spTree>
    <p:extLst>
      <p:ext uri="{BB962C8B-B14F-4D97-AF65-F5344CB8AC3E}">
        <p14:creationId xmlns:p14="http://schemas.microsoft.com/office/powerpoint/2010/main" val="1321972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E3CF1-74BF-4385-B70B-BE47C3DA0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24412"/>
          </a:xfrm>
        </p:spPr>
        <p:txBody>
          <a:bodyPr/>
          <a:lstStyle/>
          <a:p>
            <a:r>
              <a:rPr lang="pt-PT" dirty="0"/>
              <a:t>Introdução</a:t>
            </a: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95471E7-F0F1-448F-B4AA-3DEE0A1D4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PT" dirty="0"/>
              <a:t>O LZMA é o principal algoritmo usado no popular software de compressão7z (ou 7-ZIP). Ambos 7z e o LZMA são criações de Igor Pavlov. </a:t>
            </a:r>
          </a:p>
          <a:p>
            <a:pPr algn="just"/>
            <a:r>
              <a:rPr lang="pt-PT" dirty="0"/>
              <a:t>A principal característica é a sua arquitetura ser aberta. </a:t>
            </a:r>
            <a:r>
              <a:rPr lang="pt-PT" dirty="0">
                <a:effectLst/>
              </a:rPr>
              <a:t>A principal característica é a sua arquitetura ser aberta. O software neste momento consegue comprimir dados usando 1 de  qualquer dos 6 algoritmos, e consegue, em princípio comprimir com novos métodos.</a:t>
            </a:r>
          </a:p>
          <a:p>
            <a:pPr algn="just"/>
            <a:r>
              <a:rPr lang="pt-PT" dirty="0">
                <a:effectLst/>
              </a:rPr>
              <a:t>Os 6 algoritmos são os seguintes:</a:t>
            </a:r>
          </a:p>
          <a:p>
            <a:pPr marL="0" indent="0" algn="just">
              <a:buNone/>
            </a:pPr>
            <a:r>
              <a:rPr lang="pt-PT" dirty="0">
                <a:effectLst/>
              </a:rPr>
              <a:t>		LZMA. Uma extensão sofisticada do LZ77</a:t>
            </a:r>
          </a:p>
          <a:p>
            <a:pPr marL="0" indent="0" algn="just">
              <a:buNone/>
            </a:pPr>
            <a:r>
              <a:rPr lang="pt-PT" dirty="0">
                <a:effectLst/>
              </a:rPr>
              <a:t>		PPMD. Uma variante do </a:t>
            </a:r>
            <a:r>
              <a:rPr lang="pt-PT" dirty="0" err="1">
                <a:effectLst/>
              </a:rPr>
              <a:t>PPMdH</a:t>
            </a:r>
            <a:r>
              <a:rPr lang="pt-PT" dirty="0">
                <a:effectLst/>
              </a:rPr>
              <a:t> de Dmitry </a:t>
            </a:r>
            <a:r>
              <a:rPr lang="pt-PT" dirty="0" err="1">
                <a:effectLst/>
              </a:rPr>
              <a:t>Shkarin</a:t>
            </a:r>
            <a:endParaRPr lang="pt-PT" dirty="0">
              <a:effectLst/>
            </a:endParaRPr>
          </a:p>
          <a:p>
            <a:pPr marL="0" indent="0" algn="just">
              <a:buNone/>
            </a:pPr>
            <a:r>
              <a:rPr lang="pt-PT" dirty="0">
                <a:effectLst/>
              </a:rPr>
              <a:t>		BCJ. Um conversor para 32-bits dos executáveis x86</a:t>
            </a:r>
          </a:p>
          <a:p>
            <a:pPr marL="0" indent="0" algn="just">
              <a:buNone/>
            </a:pPr>
            <a:r>
              <a:rPr lang="pt-PT" dirty="0">
                <a:effectLst/>
              </a:rPr>
              <a:t>		BCJ2. Um conversor similar ao anterior</a:t>
            </a:r>
          </a:p>
          <a:p>
            <a:pPr marL="0" indent="0" algn="just">
              <a:buNone/>
            </a:pPr>
            <a:r>
              <a:rPr lang="pt-PT" dirty="0">
                <a:effectLst/>
              </a:rPr>
              <a:t>		BZip2. Uma implementação do método de </a:t>
            </a:r>
            <a:r>
              <a:rPr lang="pt-PT" dirty="0" err="1">
                <a:effectLst/>
              </a:rPr>
              <a:t>Burrows-Wheeler</a:t>
            </a:r>
            <a:endParaRPr lang="pt-PT" dirty="0">
              <a:effectLst/>
            </a:endParaRPr>
          </a:p>
          <a:p>
            <a:pPr marL="0" indent="0" algn="just">
              <a:buNone/>
            </a:pPr>
            <a:r>
              <a:rPr lang="pt-PT" dirty="0">
                <a:effectLst/>
              </a:rPr>
              <a:t>		</a:t>
            </a:r>
            <a:r>
              <a:rPr lang="pt-PT" dirty="0" err="1">
                <a:effectLst/>
              </a:rPr>
              <a:t>Deflate</a:t>
            </a:r>
            <a:r>
              <a:rPr lang="pt-PT" dirty="0">
                <a:effectLst/>
              </a:rPr>
              <a:t>. Um algoritmo baseado no LZ77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01439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62366C-8F1A-4064-9E2E-00D458BC7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Objetivos e Principais Utilizações do </a:t>
            </a:r>
            <a:r>
              <a:rPr lang="pt-PT" dirty="0" err="1"/>
              <a:t>codec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FC3109D-CA3B-4BEB-B040-863EE237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O algoritmo LZMA foi desenvolvido com o principal objetivo centrado numa alta compressão, uma rápida descompressão.</a:t>
            </a:r>
          </a:p>
          <a:p>
            <a:r>
              <a:rPr lang="pt-PT" dirty="0"/>
              <a:t>O LZMA faz parte do 7z (ou 7-ZIP). Este software consegue comprimir e descomprimir dados que estejam no formato ZIP, GZIP e BZIP2, consegue compactar e descompactar o formato TAR, e descomprimir dados originalmente comprimidos por RAR, CAB, ARJ, LZH, CHM, Z, CPIO, RPM e DEB.</a:t>
            </a:r>
          </a:p>
        </p:txBody>
      </p:sp>
    </p:spTree>
    <p:extLst>
      <p:ext uri="{BB962C8B-B14F-4D97-AF65-F5344CB8AC3E}">
        <p14:creationId xmlns:p14="http://schemas.microsoft.com/office/powerpoint/2010/main" val="3072634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F5823-AF72-4A8F-80BD-321A5159C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Características Do Método LZMA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627FF60-10FF-4678-A11E-31AC2887F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Alta taxa de compressão</a:t>
            </a:r>
          </a:p>
          <a:p>
            <a:r>
              <a:rPr lang="pt-PT" dirty="0"/>
              <a:t>Velocidade de compactação: 1MB/s num CPU de 2GH</a:t>
            </a:r>
          </a:p>
          <a:p>
            <a:r>
              <a:rPr lang="pt-PT" dirty="0"/>
              <a:t>Velocidade de descompactação: entre 10-20MB/s num CPU de 2GHZ</a:t>
            </a:r>
          </a:p>
          <a:p>
            <a:r>
              <a:rPr lang="pt-PT" dirty="0"/>
              <a:t>Tamanho do dicionário até 4GB</a:t>
            </a:r>
          </a:p>
          <a:p>
            <a:r>
              <a:rPr lang="pt-PT" dirty="0"/>
              <a:t>Requer muita pouca memória para descomprimir.</a:t>
            </a:r>
          </a:p>
          <a:p>
            <a:r>
              <a:rPr lang="pt-PT" dirty="0"/>
              <a:t>Suporte a </a:t>
            </a:r>
            <a:r>
              <a:rPr lang="pt-PT" dirty="0" err="1"/>
              <a:t>multi-threading</a:t>
            </a:r>
            <a:r>
              <a:rPr lang="pt-PT" dirty="0"/>
              <a:t> e </a:t>
            </a:r>
            <a:r>
              <a:rPr lang="pt-PT" dirty="0" err="1"/>
              <a:t>hyper-threading</a:t>
            </a:r>
            <a:r>
              <a:rPr lang="pt-PT" dirty="0"/>
              <a:t> </a:t>
            </a:r>
          </a:p>
          <a:p>
            <a:r>
              <a:rPr lang="pt-PT" dirty="0"/>
              <a:t>LZMA(LZ77 + Codificação Aritmética)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93050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55F230-13B0-4DEA-85B3-F54A8D21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Codificação Aritmética – Exemplo de Aplicação</a:t>
            </a:r>
            <a:br>
              <a:rPr lang="pt-PT" dirty="0"/>
            </a:br>
            <a:endParaRPr lang="pt-PT" dirty="0"/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35C40A67-E5E3-474B-95FB-5B0844672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163" y="2276355"/>
            <a:ext cx="5508930" cy="4128927"/>
          </a:xfrm>
        </p:spPr>
      </p:pic>
      <p:pic>
        <p:nvPicPr>
          <p:cNvPr id="20" name="Marcador de Posição de Conteúdo 4">
            <a:extLst>
              <a:ext uri="{FF2B5EF4-FFF2-40B4-BE49-F238E27FC236}">
                <a16:creationId xmlns:a16="http://schemas.microsoft.com/office/drawing/2014/main" id="{582270A7-9D0E-4A74-82CD-E0104CBD7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905884" y="1466472"/>
            <a:ext cx="4202102" cy="582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9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548AA9-5225-47EB-8533-C0B34233F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CCCB9F9C-9F59-4D0A-A430-EB85C17CC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10188"/>
            <a:ext cx="4926484" cy="4195762"/>
          </a:xfr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4D702ED-2414-4352-8725-C68D93468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65" y="2310188"/>
            <a:ext cx="4465707" cy="158722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915352D-71FD-4B3E-90BB-445C7CD6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590" y="4559711"/>
            <a:ext cx="3414056" cy="12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52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BBD0D-7FB8-48DE-8A13-3969E951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EF4954FB-E70F-404A-B9F0-F78997AF8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0127" y="3226559"/>
            <a:ext cx="4410075" cy="218122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701FB76-E24E-4E13-A26B-B1DD970A1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768" y="2105208"/>
            <a:ext cx="6641855" cy="442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9A7C7-D8A8-4927-9339-BC1AAB983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Codificação LZ77– Exemplo de Aplicação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2"/>
          <a:stretch/>
        </p:blipFill>
        <p:spPr>
          <a:xfrm>
            <a:off x="1097279" y="2154804"/>
            <a:ext cx="4151920" cy="332231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b="10607"/>
          <a:stretch/>
        </p:blipFill>
        <p:spPr>
          <a:xfrm>
            <a:off x="6042990" y="2158777"/>
            <a:ext cx="4635125" cy="321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52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0" t="15224"/>
          <a:stretch/>
        </p:blipFill>
        <p:spPr>
          <a:xfrm>
            <a:off x="803082" y="2456953"/>
            <a:ext cx="4128065" cy="27895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62" b="18367"/>
          <a:stretch/>
        </p:blipFill>
        <p:spPr>
          <a:xfrm>
            <a:off x="6186114" y="2417196"/>
            <a:ext cx="4497787" cy="294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455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ão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391</TotalTime>
  <Words>620</Words>
  <Application>Microsoft Office PowerPoint</Application>
  <PresentationFormat>Ecrã Panorâmico</PresentationFormat>
  <Paragraphs>201</Paragraphs>
  <Slides>13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Ião</vt:lpstr>
      <vt:lpstr>LZMA</vt:lpstr>
      <vt:lpstr>Introdução </vt:lpstr>
      <vt:lpstr>Objetivos e Principais Utilizações do codec</vt:lpstr>
      <vt:lpstr>Características Do Método LZMA</vt:lpstr>
      <vt:lpstr>Codificação Aritmética – Exemplo de Aplicação </vt:lpstr>
      <vt:lpstr>Apresentação do PowerPoint</vt:lpstr>
      <vt:lpstr>Apresentação do PowerPoint</vt:lpstr>
      <vt:lpstr>Codificação LZ77– Exemplo de Aplicação</vt:lpstr>
      <vt:lpstr>Apresentação do PowerPoint</vt:lpstr>
      <vt:lpstr>Descodificação LZ77– Exemplo de Aplicação</vt:lpstr>
      <vt:lpstr>Análise de Resultados:  Código realizado</vt:lpstr>
      <vt:lpstr>Análise de resultados:  Corpus Silesia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LZMA</dc:title>
  <dc:creator>Gui</dc:creator>
  <cp:lastModifiedBy>Toni Lopes</cp:lastModifiedBy>
  <cp:revision>21</cp:revision>
  <dcterms:created xsi:type="dcterms:W3CDTF">2021-05-24T23:03:52Z</dcterms:created>
  <dcterms:modified xsi:type="dcterms:W3CDTF">2021-05-25T13:57:40Z</dcterms:modified>
</cp:coreProperties>
</file>